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2ED"/>
    <a:srgbClr val="C9B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Анализ доходной части местного бюджета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Трансферты</c:v>
                </c:pt>
                <c:pt idx="2">
                  <c:v>Субсидии из Дор. Фонд</c:v>
                </c:pt>
                <c:pt idx="3">
                  <c:v>Субсидии фонда поддержки территорий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115000051</c:v>
                </c:pt>
                <c:pt idx="1">
                  <c:v>28129117</c:v>
                </c:pt>
                <c:pt idx="2">
                  <c:v>27863213</c:v>
                </c:pt>
                <c:pt idx="3">
                  <c:v>518864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9FF-47F9-98B7-3CA5097099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Трансферты</c:v>
                </c:pt>
                <c:pt idx="2">
                  <c:v>Субсидии из Дор. Фонд</c:v>
                </c:pt>
                <c:pt idx="3">
                  <c:v>Субсидии фонда поддержки территорий 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73912291</c:v>
                </c:pt>
                <c:pt idx="1">
                  <c:v>75075991</c:v>
                </c:pt>
                <c:pt idx="2">
                  <c:v>31030390</c:v>
                </c:pt>
                <c:pt idx="3">
                  <c:v>196648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9FF-47F9-98B7-3CA509709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050984"/>
        <c:axId val="163717648"/>
        <c:axId val="0"/>
      </c:bar3DChart>
      <c:catAx>
        <c:axId val="20705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17648"/>
        <c:crosses val="autoZero"/>
        <c:auto val="1"/>
        <c:lblAlgn val="ctr"/>
        <c:lblOffset val="100"/>
        <c:tickMarkSkip val="10"/>
        <c:noMultiLvlLbl val="0"/>
      </c:catAx>
      <c:valAx>
        <c:axId val="16371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05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Доходы целевых бюджетных фондов</c:v>
                </c:pt>
                <c:pt idx="3">
                  <c:v>Доходы от предпринимательской и иной приносящей доход деятельности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67248399</c:v>
                </c:pt>
                <c:pt idx="1">
                  <c:v>1417913</c:v>
                </c:pt>
                <c:pt idx="2">
                  <c:v>923275</c:v>
                </c:pt>
                <c:pt idx="3">
                  <c:v>4322704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6-42E1-82EB-B8F353325B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Доходы целевых бюджетных фондов</c:v>
                </c:pt>
                <c:pt idx="3">
                  <c:v>Доходы от предпринимательской и иной приносящей доход деятельности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107973747</c:v>
                </c:pt>
                <c:pt idx="1">
                  <c:v>1788588</c:v>
                </c:pt>
                <c:pt idx="2">
                  <c:v>702531</c:v>
                </c:pt>
                <c:pt idx="3">
                  <c:v>4535185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6-42E1-82EB-B8F35332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713728"/>
        <c:axId val="163714120"/>
        <c:axId val="0"/>
      </c:bar3DChart>
      <c:catAx>
        <c:axId val="16371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14120"/>
        <c:crosses val="autoZero"/>
        <c:auto val="1"/>
        <c:lblAlgn val="ctr"/>
        <c:lblOffset val="100"/>
        <c:noMultiLvlLbl val="0"/>
      </c:catAx>
      <c:valAx>
        <c:axId val="163714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91589752525556E-2"/>
          <c:y val="9.9613902858833342E-2"/>
          <c:w val="0.83715497957491902"/>
          <c:h val="0.596532521582443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Предельные расходы(с учетом субсидий из РБ)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год(с остатками)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187956481</c:v>
                </c:pt>
                <c:pt idx="1">
                  <c:v>180215320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3-4358-A289-E248165D94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к финансированию(с учетом субсидий из РБ)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год(с остатками)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187956481</c:v>
                </c:pt>
                <c:pt idx="1">
                  <c:v>180215320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3-4358-A289-E248165D9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718040"/>
        <c:axId val="163716080"/>
        <c:axId val="163535096"/>
      </c:bar3DChart>
      <c:catAx>
        <c:axId val="163718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63716080"/>
        <c:crosses val="autoZero"/>
        <c:auto val="1"/>
        <c:lblAlgn val="ctr"/>
        <c:lblOffset val="100"/>
        <c:noMultiLvlLbl val="0"/>
      </c:catAx>
      <c:valAx>
        <c:axId val="1637160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0" i="0" baseline="0">
                <a:solidFill>
                  <a:schemeClr val="tx1"/>
                </a:solidFill>
              </a:defRPr>
            </a:pPr>
            <a:endParaRPr lang="ru-RU"/>
          </a:p>
        </c:txPr>
        <c:crossAx val="163718040"/>
        <c:crosses val="autoZero"/>
        <c:crossBetween val="between"/>
      </c:valAx>
      <c:serAx>
        <c:axId val="1635350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6371608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E-4E6B-B2C5-B124B94DC8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E-4E6B-B2C5-B124B94DC8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4E-4E6B-B2C5-B124B94DC8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4E-4E6B-B2C5-B124B94DC8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4E-4E6B-B2C5-B124B94DC8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4E-4E6B-B2C5-B124B94DC864}"/>
              </c:ext>
            </c:extLst>
          </c:dPt>
          <c:cat>
            <c:strRef>
              <c:f>Лист1!$A$2:$A$7</c:f>
              <c:strCache>
                <c:ptCount val="6"/>
                <c:pt idx="0">
                  <c:v>Социально-защищенные статьи</c:v>
                </c:pt>
                <c:pt idx="1">
                  <c:v>Дорожный фонд</c:v>
                </c:pt>
                <c:pt idx="2">
                  <c:v>Платные услуги</c:v>
                </c:pt>
                <c:pt idx="3">
                  <c:v>За счет доходов имеющих целевое назначение</c:v>
                </c:pt>
                <c:pt idx="4">
                  <c:v>Фонд поддержки территорий 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125450688</c:v>
                </c:pt>
                <c:pt idx="1">
                  <c:v>31030390</c:v>
                </c:pt>
                <c:pt idx="2">
                  <c:v>4322704</c:v>
                </c:pt>
                <c:pt idx="3">
                  <c:v>6287233</c:v>
                </c:pt>
                <c:pt idx="4">
                  <c:v>196648</c:v>
                </c:pt>
                <c:pt idx="5">
                  <c:v>12927657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6-4EEF-B9F5-A9F269166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69156277872432E-17"/>
                  <c:y val="-5.817067802469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1-4D49-8B5F-DE5BAFF3E218}"/>
                </c:ext>
              </c:extLst>
            </c:dLbl>
            <c:dLbl>
              <c:idx val="1"/>
              <c:layout>
                <c:manualLayout>
                  <c:x val="-1.160822160673935E-2"/>
                  <c:y val="-3.061614632878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1-4D49-8B5F-DE5BAFF3E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38087374</c:v>
                </c:pt>
                <c:pt idx="1">
                  <c:v>75075991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1-4D49-8B5F-DE5BAFF3E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3715688"/>
        <c:axId val="163720000"/>
        <c:axId val="0"/>
      </c:bar3DChart>
      <c:catAx>
        <c:axId val="163715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63720000"/>
        <c:crosses val="autoZero"/>
        <c:auto val="1"/>
        <c:lblAlgn val="ctr"/>
        <c:lblOffset val="100"/>
        <c:noMultiLvlLbl val="0"/>
      </c:catAx>
      <c:valAx>
        <c:axId val="163720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3715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5383093402158"/>
          <c:y val="3.6647527155557504E-2"/>
          <c:w val="0.86517995104742873"/>
          <c:h val="0.594180087547714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Трансферты 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116639731700731E-2"/>
                  <c:y val="-7.865117089092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4A-4279-BEB5-1259CA7D9D10}"/>
                </c:ext>
              </c:extLst>
            </c:dLbl>
            <c:dLbl>
              <c:idx val="1"/>
              <c:layout>
                <c:manualLayout>
                  <c:x val="3.4246464524437955E-3"/>
                  <c:y val="-4.051726985289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4A-4279-BEB5-1259CA7D9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28129117</c:v>
                </c:pt>
                <c:pt idx="1">
                  <c:v>75075991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A-4279-BEB5-1259CA7D9D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Единовременная финансовая помощь(Выплаты первоклассникам)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23470990593709E-2"/>
                  <c:y val="-0.17875266111573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4A-4279-BEB5-1259CA7D9D10}"/>
                </c:ext>
              </c:extLst>
            </c:dLbl>
            <c:dLbl>
              <c:idx val="1"/>
              <c:layout>
                <c:manualLayout>
                  <c:x val="2.3972525167106566E-2"/>
                  <c:y val="-4.051726985289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4A-4279-BEB5-1259CA7D9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375130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4A-4279-BEB5-1259CA7D9D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Остатки средств на счетах по состоянинию на 01.01.2024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31217651913781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4A-4279-BEB5-1259CA7D9D10}"/>
                </c:ext>
              </c:extLst>
            </c:dLbl>
            <c:dLbl>
              <c:idx val="1"/>
              <c:layout>
                <c:manualLayout>
                  <c:x val="2.2260201940884669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4A-4279-BEB5-1259CA7D9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">
                  <c:v>9514665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4A-4279-BEB5-1259CA7D9D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резервного фонда Правительства ПМР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382832019781699E-2"/>
                  <c:y val="-0.10010149022480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C0-477F-AB60-3DC6B4358B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#,##0">
                  <c:v>68462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0-477F-AB60-3DC6B4358B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3715296"/>
        <c:axId val="163716472"/>
        <c:axId val="0"/>
      </c:bar3DChart>
      <c:catAx>
        <c:axId val="16371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716472"/>
        <c:crosses val="autoZero"/>
        <c:auto val="1"/>
        <c:lblAlgn val="ctr"/>
        <c:lblOffset val="100"/>
        <c:noMultiLvlLbl val="0"/>
      </c:catAx>
      <c:valAx>
        <c:axId val="16371647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6371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260744491173042E-2"/>
          <c:y val="0.74044888405792764"/>
          <c:w val="0.86978880422275628"/>
          <c:h val="0.25955111594207247"/>
        </c:manualLayout>
      </c:layout>
      <c:overlay val="0"/>
      <c:txPr>
        <a:bodyPr/>
        <a:lstStyle/>
        <a:p>
          <a:pPr algn="just">
            <a:defRPr sz="1200"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0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6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8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54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9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5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8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0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1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6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9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E0D758-418C-4917-8B26-5B4767CFA7B5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B4F1-A01F-427C-BB5E-9C3437D4E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21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20278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Проект бюджета Дубоссарского района и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города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Дубоссары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5938" y="6394008"/>
            <a:ext cx="9776061" cy="369332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администрация Дубоссарского района и города Дубоссары,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4100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BFEEF1-856F-4AE7-B829-488F1BA78E04}"/>
              </a:ext>
            </a:extLst>
          </p:cNvPr>
          <p:cNvSpPr txBox="1"/>
          <p:nvPr/>
        </p:nvSpPr>
        <p:spPr>
          <a:xfrm>
            <a:off x="-802" y="4400996"/>
            <a:ext cx="121920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effectLst/>
                <a:latin typeface="+mj-lt"/>
                <a:cs typeface="Arial" panose="020B0604020202020204" pitchFamily="34" charset="0"/>
              </a:rPr>
              <a:t>В </a:t>
            </a:r>
            <a:r>
              <a:rPr lang="ru-RU" sz="1700" dirty="0" smtClean="0">
                <a:effectLst/>
                <a:latin typeface="+mj-lt"/>
                <a:cs typeface="Arial" panose="020B0604020202020204" pitchFamily="34" charset="0"/>
              </a:rPr>
              <a:t>2025 </a:t>
            </a:r>
            <a:r>
              <a:rPr lang="ru-RU" sz="1700" dirty="0">
                <a:effectLst/>
                <a:latin typeface="+mj-lt"/>
                <a:cs typeface="Arial" panose="020B0604020202020204" pitchFamily="34" charset="0"/>
              </a:rPr>
              <a:t>году в соответствии с Законом Приднестровской Молдавской Республики «О республиканском бюджете на </a:t>
            </a:r>
            <a:r>
              <a:rPr lang="ru-RU" sz="1700" dirty="0" smtClean="0">
                <a:effectLst/>
                <a:latin typeface="+mj-lt"/>
                <a:cs typeface="Arial" panose="020B0604020202020204" pitchFamily="34" charset="0"/>
              </a:rPr>
              <a:t>2025 </a:t>
            </a:r>
            <a:r>
              <a:rPr lang="ru-RU" sz="1700" dirty="0">
                <a:effectLst/>
                <a:latin typeface="+mj-lt"/>
                <a:cs typeface="Arial" panose="020B0604020202020204" pitchFamily="34" charset="0"/>
              </a:rPr>
              <a:t>год» за счет средств республиканского бюджета по Дубоссарскому району и городу Дубоссары предусмотрено финансирование Фонда поддержки молодежи, средства которого в сумме </a:t>
            </a:r>
            <a:r>
              <a:rPr lang="ru-RU" sz="1700" dirty="0" smtClean="0">
                <a:latin typeface="+mj-lt"/>
                <a:cs typeface="Arial" panose="020B0604020202020204" pitchFamily="34" charset="0"/>
              </a:rPr>
              <a:t>523 498</a:t>
            </a:r>
            <a:r>
              <a:rPr lang="ru-RU" sz="1700" dirty="0" smtClean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>
                <a:effectLst/>
                <a:latin typeface="+mj-lt"/>
                <a:cs typeface="Arial" panose="020B0604020202020204" pitchFamily="34" charset="0"/>
              </a:rPr>
              <a:t>рублей в соответствии с Законом Приднестровской Молдавской Республики «О государственной поддержки молодых семей по приобретению жилья» будут направлены на предоставление государственных субсидий молодым семьям для полной или частичной оплаты кредита на приобретение жилья и процентов по нему. </a:t>
            </a:r>
            <a:endParaRPr lang="ru-RU" sz="1700" dirty="0" smtClean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5B1C8D-E4AF-4895-B0A2-CAAB1635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1"/>
            <a:ext cx="3943349" cy="2628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E65D16-C80C-4F93-8E10-9E8FEEB65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20" y="411747"/>
            <a:ext cx="3954380" cy="26362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E65D16-C80C-4F93-8E10-9E8FEEB65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23" y="419101"/>
            <a:ext cx="3943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BFEEF1-856F-4AE7-B829-488F1BA78E04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effectLst/>
                <a:latin typeface="+mj-lt"/>
                <a:cs typeface="Arial" panose="020B0604020202020204" pitchFamily="34" charset="0"/>
              </a:rPr>
              <a:t>Кроме того, в </a:t>
            </a:r>
            <a:r>
              <a:rPr lang="ru-RU" b="0" i="1" dirty="0" smtClean="0">
                <a:effectLst/>
                <a:latin typeface="+mj-lt"/>
                <a:cs typeface="Arial" panose="020B0604020202020204" pitchFamily="34" charset="0"/>
              </a:rPr>
              <a:t>2025 </a:t>
            </a:r>
            <a:r>
              <a:rPr lang="ru-RU" b="0" i="1" dirty="0">
                <a:effectLst/>
                <a:latin typeface="+mj-lt"/>
                <a:cs typeface="Arial" panose="020B0604020202020204" pitchFamily="34" charset="0"/>
              </a:rPr>
              <a:t>году во исполнение норм Закона Приднестровской Молдавской Республики от 27 апреля 2017 года № 89-З-VI «Об утверждении Государственной целевой программы «Обеспечение жилыми помещениями детей – сирот и детей, оставшихся без попечения родителей на период 2018-2027 годов» по Дубоссарскому району и городу Дубоссары предусмотрено финансирование за счет средств республиканского бюджета в сумме </a:t>
            </a:r>
            <a:r>
              <a:rPr lang="ru-RU" i="1" dirty="0" smtClean="0">
                <a:latin typeface="+mj-lt"/>
                <a:cs typeface="Arial" panose="020B0604020202020204" pitchFamily="34" charset="0"/>
              </a:rPr>
              <a:t>903 000</a:t>
            </a:r>
            <a:r>
              <a:rPr lang="ru-RU" b="0" i="1" dirty="0" smtClean="0">
                <a:effectLst/>
                <a:latin typeface="+mj-lt"/>
                <a:cs typeface="Arial" panose="020B0604020202020204" pitchFamily="34" charset="0"/>
              </a:rPr>
              <a:t> рублей </a:t>
            </a:r>
            <a:r>
              <a:rPr lang="ru-RU" b="0" i="1" dirty="0">
                <a:effectLst/>
                <a:latin typeface="+mj-lt"/>
                <a:cs typeface="Arial" panose="020B0604020202020204" pitchFamily="34" charset="0"/>
              </a:rPr>
              <a:t>на обеспечение жилыми помещениями детей – сирот и детей оставшихся без попечения родителей.</a:t>
            </a:r>
            <a:endParaRPr lang="ru-RU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5B1C8D-E4AF-4895-B0A2-CAAB16354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77" y="1754326"/>
            <a:ext cx="3710908" cy="24739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E65D16-C80C-4F93-8E10-9E8FEEB65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40" y="1754326"/>
            <a:ext cx="3710909" cy="24739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B1C8D-E4AF-4895-B0A2-CAAB1635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77" y="4298234"/>
            <a:ext cx="3710908" cy="2473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E65D16-C80C-4F93-8E10-9E8FEEB65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40" y="4298234"/>
            <a:ext cx="3710908" cy="24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317"/>
          </a:xfrm>
        </p:spPr>
        <p:txBody>
          <a:bodyPr/>
          <a:lstStyle/>
          <a:p>
            <a:r>
              <a:rPr lang="ru-RU" dirty="0"/>
              <a:t>Проект Местного Бюджета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5044"/>
            <a:ext cx="12192000" cy="57129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Представленный на рассмотрение проект местного бюджета Дубоссарского района и города Дубоссары, разработан в соответствии с Законом Приднестровской Молдавской Республики от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28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декабря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года №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361-З-VII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«О республиканском бюджете на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2025 год»,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которым утверждены основные параметры местного бюджета Дубоссарского района и города Дубоссары.</a:t>
            </a:r>
          </a:p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Бюджет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2025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года, как и в предыдущие годы, остается дотационным и социально направленным, расходы которого в размере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84,20%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от предельных направлены на финансирование социально – защищенный статей расходов (оплата труда, медикаменты, льготы населению, питание, опека и т.д.), при этом, главной его целью является сохранение достигнутых ранее объемов по обеспечению финансированием бюджетных учреждений города и района для исполнения, возложенных на них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40882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189"/>
          </a:xfrm>
        </p:spPr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43931"/>
              </p:ext>
            </p:extLst>
          </p:nvPr>
        </p:nvGraphicFramePr>
        <p:xfrm>
          <a:off x="0" y="5179335"/>
          <a:ext cx="7306407" cy="167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129">
                <a:tc>
                  <a:txBody>
                    <a:bodyPr/>
                    <a:lstStyle/>
                    <a:p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11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</a:t>
                      </a:r>
                      <a:r>
                        <a:rPr lang="ru-RU" sz="11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1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000 051</a:t>
                      </a:r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912 291</a:t>
                      </a:r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11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129 117</a:t>
                      </a:r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75 075 991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11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из Дор.</a:t>
                      </a:r>
                      <a:r>
                        <a:rPr lang="ru-RU" sz="11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</a:t>
                      </a:r>
                      <a:endParaRPr lang="ru-RU" sz="11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27 863 213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030 390</a:t>
                      </a:r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03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фонда поддержки</a:t>
                      </a:r>
                      <a:r>
                        <a:rPr lang="ru-RU" sz="11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</a:t>
                      </a:r>
                      <a:endParaRPr lang="ru-RU" sz="11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864</a:t>
                      </a:r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ru-RU" sz="11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648</a:t>
                      </a:r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823706269"/>
              </p:ext>
            </p:extLst>
          </p:nvPr>
        </p:nvGraphicFramePr>
        <p:xfrm>
          <a:off x="0" y="726838"/>
          <a:ext cx="6827453" cy="449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6407" y="1219861"/>
            <a:ext cx="48855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Уменьшение плана по доходам в 2025 году  по г. Дубоссары и </a:t>
            </a:r>
            <a:r>
              <a:rPr lang="ru-RU" sz="1600" dirty="0" err="1" smtClean="0"/>
              <a:t>Дубоссарскому</a:t>
            </a:r>
            <a:r>
              <a:rPr lang="ru-RU" sz="1600" dirty="0" smtClean="0"/>
              <a:t> району, обусловлено внесением изменений в законодательство ПМР, согласно которым упрощен механизм расчета, уплаты и администрирования налога на доходы организаций. Так, с 1 января 2025 года введен единый платеж по налогу на доходы организаций, т.е. предприятия, организации, предприниматели, будут платить налог на доходы единым налоговым платежом в республиканский бюджет одним платежным поручением.</a:t>
            </a:r>
          </a:p>
          <a:p>
            <a:r>
              <a:rPr lang="ru-RU" sz="1600" dirty="0" err="1" smtClean="0"/>
              <a:t>Справочно</a:t>
            </a:r>
            <a:r>
              <a:rPr lang="ru-RU" sz="1600" dirty="0" smtClean="0"/>
              <a:t>: За 2024 год в доход местного бюджета поступления от налога на доходы составили в сумме </a:t>
            </a:r>
            <a:r>
              <a:rPr lang="ru-RU" sz="1600" b="1" dirty="0" smtClean="0"/>
              <a:t>49 786 206 </a:t>
            </a:r>
            <a:r>
              <a:rPr lang="ru-RU" sz="1600" dirty="0" smtClean="0"/>
              <a:t>рублей, что составляет </a:t>
            </a:r>
            <a:r>
              <a:rPr lang="ru-RU" sz="1600" b="1" dirty="0" smtClean="0"/>
              <a:t>106, 59%</a:t>
            </a:r>
            <a:r>
              <a:rPr lang="ru-RU" sz="1600" dirty="0" smtClean="0"/>
              <a:t> от плана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43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232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статьи дохода местного бюджета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061104"/>
              </p:ext>
            </p:extLst>
          </p:nvPr>
        </p:nvGraphicFramePr>
        <p:xfrm>
          <a:off x="1828799" y="976212"/>
          <a:ext cx="8534400" cy="36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66FB07-F950-4E74-949A-ECD6AA7DD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14403"/>
              </p:ext>
            </p:extLst>
          </p:nvPr>
        </p:nvGraphicFramePr>
        <p:xfrm>
          <a:off x="99459" y="4775045"/>
          <a:ext cx="11993079" cy="173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693">
                  <a:extLst>
                    <a:ext uri="{9D8B030D-6E8A-4147-A177-3AD203B41FA5}">
                      <a16:colId xmlns:a16="http://schemas.microsoft.com/office/drawing/2014/main" val="2176966557"/>
                    </a:ext>
                  </a:extLst>
                </a:gridCol>
                <a:gridCol w="3997693">
                  <a:extLst>
                    <a:ext uri="{9D8B030D-6E8A-4147-A177-3AD203B41FA5}">
                      <a16:colId xmlns:a16="http://schemas.microsoft.com/office/drawing/2014/main" val="2027388661"/>
                    </a:ext>
                  </a:extLst>
                </a:gridCol>
                <a:gridCol w="3997693">
                  <a:extLst>
                    <a:ext uri="{9D8B030D-6E8A-4147-A177-3AD203B41FA5}">
                      <a16:colId xmlns:a16="http://schemas.microsoft.com/office/drawing/2014/main" val="3570726018"/>
                    </a:ext>
                  </a:extLst>
                </a:gridCol>
              </a:tblGrid>
              <a:tr h="24908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r>
                        <a:rPr lang="ru-RU" sz="1200" dirty="0" smtClean="0"/>
                        <a:t>24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17832"/>
                  </a:ext>
                </a:extLst>
              </a:tr>
              <a:tr h="249081">
                <a:tc>
                  <a:txBody>
                    <a:bodyPr/>
                    <a:lstStyle/>
                    <a:p>
                      <a:r>
                        <a:rPr lang="ru-RU" sz="1200" b="1" i="1" dirty="0"/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107</a:t>
                      </a:r>
                      <a:r>
                        <a:rPr lang="ru-RU" sz="1200" b="1" i="1" baseline="0" dirty="0" smtClean="0"/>
                        <a:t> 973 747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67</a:t>
                      </a:r>
                      <a:r>
                        <a:rPr lang="ru-RU" sz="1200" b="1" i="1" baseline="0" dirty="0" smtClean="0"/>
                        <a:t> 248 399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29294"/>
                  </a:ext>
                </a:extLst>
              </a:tr>
              <a:tr h="249081">
                <a:tc>
                  <a:txBody>
                    <a:bodyPr/>
                    <a:lstStyle/>
                    <a:p>
                      <a:r>
                        <a:rPr lang="ru-RU" sz="1200" b="1" i="1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1 788</a:t>
                      </a:r>
                      <a:r>
                        <a:rPr lang="ru-RU" sz="1200" b="1" i="1" baseline="0" dirty="0" smtClean="0"/>
                        <a:t> 588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1 417</a:t>
                      </a:r>
                      <a:r>
                        <a:rPr lang="ru-RU" sz="1200" b="1" i="1" baseline="0" dirty="0" smtClean="0"/>
                        <a:t> 913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58621"/>
                  </a:ext>
                </a:extLst>
              </a:tr>
              <a:tr h="374007">
                <a:tc>
                  <a:txBody>
                    <a:bodyPr/>
                    <a:lstStyle/>
                    <a:p>
                      <a:r>
                        <a:rPr lang="ru-RU" sz="1200" b="1" i="1" dirty="0"/>
                        <a:t>Доходы целевых бюджетных фондов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702</a:t>
                      </a:r>
                      <a:r>
                        <a:rPr lang="ru-RU" sz="1200" b="1" i="1" baseline="0" dirty="0" smtClean="0"/>
                        <a:t> 531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923</a:t>
                      </a:r>
                      <a:r>
                        <a:rPr lang="ru-RU" sz="1200" b="1" i="1" baseline="0" dirty="0" smtClean="0"/>
                        <a:t> 275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455811"/>
                  </a:ext>
                </a:extLst>
              </a:tr>
              <a:tr h="534296">
                <a:tc>
                  <a:txBody>
                    <a:bodyPr/>
                    <a:lstStyle/>
                    <a:p>
                      <a:r>
                        <a:rPr lang="ru-RU" sz="1200" b="1" i="1" dirty="0"/>
                        <a:t>Доходы от предпринимательской и иной приносящей доход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</a:t>
                      </a:r>
                      <a:r>
                        <a:rPr lang="ru-RU" sz="1200" b="1" i="1" baseline="0" dirty="0" smtClean="0"/>
                        <a:t> 535 185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4 322</a:t>
                      </a:r>
                      <a:r>
                        <a:rPr lang="ru-RU" sz="1200" b="1" i="1" baseline="0" dirty="0" smtClean="0"/>
                        <a:t> 704</a:t>
                      </a:r>
                      <a:endParaRPr lang="ru-RU" sz="1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8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0649"/>
          </a:xfrm>
        </p:spPr>
        <p:txBody>
          <a:bodyPr/>
          <a:lstStyle/>
          <a:p>
            <a:r>
              <a:rPr lang="ru-RU" dirty="0"/>
              <a:t>Анализ расходной части местного бюджета</a:t>
            </a:r>
          </a:p>
        </p:txBody>
      </p:sp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C3587CEB-134E-4CF3-8A4C-1D8FE9AA3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047986"/>
              </p:ext>
            </p:extLst>
          </p:nvPr>
        </p:nvGraphicFramePr>
        <p:xfrm>
          <a:off x="1527811" y="762000"/>
          <a:ext cx="9136378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8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406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статьи расходов местного бюджета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F7AFCD6-2F2A-42B3-B11B-69A44F618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521944"/>
              </p:ext>
            </p:extLst>
          </p:nvPr>
        </p:nvGraphicFramePr>
        <p:xfrm>
          <a:off x="2032000" y="98917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40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Предельный размер дефицита местного бюджета</a:t>
            </a:r>
          </a:p>
        </p:txBody>
      </p:sp>
      <p:graphicFrame>
        <p:nvGraphicFramePr>
          <p:cNvPr id="9" name="Объект 1">
            <a:extLst>
              <a:ext uri="{FF2B5EF4-FFF2-40B4-BE49-F238E27FC236}">
                <a16:creationId xmlns:a16="http://schemas.microsoft.com/office/drawing/2014/main" id="{E6F72E51-75C8-4065-8662-0180883FB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433834"/>
              </p:ext>
            </p:extLst>
          </p:nvPr>
        </p:nvGraphicFramePr>
        <p:xfrm>
          <a:off x="2459596" y="1145407"/>
          <a:ext cx="7272808" cy="458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2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406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покрытия дефицита местного бюджета</a:t>
            </a:r>
          </a:p>
        </p:txBody>
      </p:sp>
      <p:graphicFrame>
        <p:nvGraphicFramePr>
          <p:cNvPr id="4" name="Объект 1">
            <a:extLst>
              <a:ext uri="{FF2B5EF4-FFF2-40B4-BE49-F238E27FC236}">
                <a16:creationId xmlns:a16="http://schemas.microsoft.com/office/drawing/2014/main" id="{91D580B0-6370-4899-AAA7-E91647107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092191"/>
              </p:ext>
            </p:extLst>
          </p:nvPr>
        </p:nvGraphicFramePr>
        <p:xfrm>
          <a:off x="490889" y="1145407"/>
          <a:ext cx="1138668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0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1530"/>
            <a:ext cx="12104554" cy="821176"/>
          </a:xfrm>
        </p:spPr>
        <p:txBody>
          <a:bodyPr>
            <a:normAutofit/>
          </a:bodyPr>
          <a:lstStyle/>
          <a:p>
            <a:r>
              <a:rPr lang="ru-RU" sz="4000" dirty="0"/>
              <a:t>Целевые бюджетные фонды и программы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19CC6-327F-4DED-9CE8-B93B9936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22" y="860034"/>
            <a:ext cx="12104555" cy="590652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14 472 574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программа развития дорожной отрасли по автомобильным дорогам общего пользования, находящимся в муниципальной собственности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 и города </a:t>
            </a:r>
            <a:r>
              <a:rPr lang="ru-RU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убоссары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923 275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программа формирования и расходование средств территориального целевого бюджетного экологического фонда.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3 125 891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программа расходования средств по содержанию жилищного фонда, объектов социально-культурной сферы и благоустройства территорий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 и города </a:t>
            </a:r>
            <a:r>
              <a:rPr lang="ru-RU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убоссары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957 890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программа расходования средств, полученных от целевого сбора с граждан на благоустройство территорий города </a:t>
            </a:r>
            <a:r>
              <a:rPr lang="ru-RU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убоссары</a:t>
            </a:r>
            <a:endParaRPr lang="ru-RU" sz="1400" cap="none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377 707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программа расходования средств, полученных от целевого сбора сёл с граждан на благоустройство территорий сёл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435 672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программа расходования средств, полученных от целевого сбора на содержание и развитие социальной сферы и инфраструктуры сёл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427 928</a:t>
            </a:r>
            <a:r>
              <a:rPr lang="en-US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программа целевого бюджетного кредитования молодых семей, молодых специалистов и т.</a:t>
            </a:r>
            <a:r>
              <a:rPr lang="ru-RU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633 023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резервный фонд местного бюджета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 и города </a:t>
            </a:r>
            <a:r>
              <a:rPr lang="ru-RU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убоссары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19 000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фонд экономического развития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 и города </a:t>
            </a:r>
            <a:r>
              <a:rPr lang="ru-RU" sz="14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убоссары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19 000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фонд социального развития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убоссарского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района и </a:t>
            </a:r>
            <a:r>
              <a:rPr lang="ru-RU" sz="1400" cap="none" smtClean="0">
                <a:solidFill>
                  <a:schemeClr val="tx1"/>
                </a:solidFill>
                <a:cs typeface="Times New Roman" panose="02020603050405020304" pitchFamily="18" charset="0"/>
              </a:rPr>
              <a:t>города </a:t>
            </a:r>
            <a:r>
              <a:rPr lang="ru-RU" sz="1400" cap="none" dirty="0" err="1">
                <a:solidFill>
                  <a:schemeClr val="tx1"/>
                </a:solidFill>
                <a:cs typeface="Times New Roman" panose="02020603050405020304" pitchFamily="18" charset="0"/>
              </a:rPr>
              <a:t>Д</a:t>
            </a:r>
            <a:r>
              <a:rPr lang="ru-RU" sz="1400" cap="none" smtClean="0">
                <a:solidFill>
                  <a:schemeClr val="tx1"/>
                </a:solidFill>
                <a:cs typeface="Times New Roman" panose="02020603050405020304" pitchFamily="18" charset="0"/>
              </a:rPr>
              <a:t>убоссары</a:t>
            </a:r>
            <a:r>
              <a:rPr lang="ru-RU" sz="1400" cap="non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3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657</TotalTime>
  <Words>699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Проект бюджета Дубоссарского района и  города Дубоссары на 2025 год</vt:lpstr>
      <vt:lpstr>Проект Местного Бюджета 2025 года</vt:lpstr>
      <vt:lpstr>Бюджетная политика</vt:lpstr>
      <vt:lpstr>Основные статьи дохода местного бюджета</vt:lpstr>
      <vt:lpstr>Анализ расходной части местного бюджета</vt:lpstr>
      <vt:lpstr>Основные статьи расходов местного бюджета</vt:lpstr>
      <vt:lpstr>Предельный размер дефицита местного бюджета</vt:lpstr>
      <vt:lpstr>Источники покрытия дефицита местного бюджета</vt:lpstr>
      <vt:lpstr>Целевые бюджетные фонды и программы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г. Дубоссары на 2022 год</dc:title>
  <dc:creator>Пользователь</dc:creator>
  <cp:lastModifiedBy>GossAdmin</cp:lastModifiedBy>
  <cp:revision>83</cp:revision>
  <cp:lastPrinted>2023-01-17T12:38:57Z</cp:lastPrinted>
  <dcterms:created xsi:type="dcterms:W3CDTF">2022-01-20T14:14:43Z</dcterms:created>
  <dcterms:modified xsi:type="dcterms:W3CDTF">2025-01-28T09:36:38Z</dcterms:modified>
</cp:coreProperties>
</file>